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7" r:id="rId4"/>
    <p:sldId id="260" r:id="rId5"/>
    <p:sldId id="261" r:id="rId6"/>
    <p:sldId id="262" r:id="rId7"/>
    <p:sldId id="263" r:id="rId8"/>
    <p:sldId id="264" r:id="rId9"/>
    <p:sldId id="266"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6253A-9513-604A-B4EE-5D620E2981F1}"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7237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253A-9513-604A-B4EE-5D620E2981F1}"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2702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253A-9513-604A-B4EE-5D620E2981F1}"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68693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253A-9513-604A-B4EE-5D620E2981F1}"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84982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6253A-9513-604A-B4EE-5D620E2981F1}" type="datetimeFigureOut">
              <a:rPr lang="en-US" smtClean="0"/>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2170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6253A-9513-604A-B4EE-5D620E2981F1}"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195291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6253A-9513-604A-B4EE-5D620E2981F1}" type="datetimeFigureOut">
              <a:rPr lang="en-US" smtClean="0"/>
              <a:t>8/29/17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49042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6253A-9513-604A-B4EE-5D620E2981F1}" type="datetimeFigureOut">
              <a:rPr lang="en-US" smtClean="0"/>
              <a:t>8/29/17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58265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253A-9513-604A-B4EE-5D620E2981F1}" type="datetimeFigureOut">
              <a:rPr lang="en-US" smtClean="0"/>
              <a:t>8/29/17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15105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253A-9513-604A-B4EE-5D620E2981F1}"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43452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253A-9513-604A-B4EE-5D620E2981F1}" type="datetimeFigureOut">
              <a:rPr lang="en-US" smtClean="0"/>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E2ED0-AD12-4549-B499-0073D1D1D4B4}" type="slidenum">
              <a:rPr lang="en-US" smtClean="0"/>
              <a:t>‹#›</a:t>
            </a:fld>
            <a:endParaRPr lang="en-US"/>
          </a:p>
        </p:txBody>
      </p:sp>
    </p:spTree>
    <p:extLst>
      <p:ext uri="{BB962C8B-B14F-4D97-AF65-F5344CB8AC3E}">
        <p14:creationId xmlns:p14="http://schemas.microsoft.com/office/powerpoint/2010/main" val="1543643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6253A-9513-604A-B4EE-5D620E2981F1}" type="datetimeFigureOut">
              <a:rPr lang="en-US" smtClean="0"/>
              <a:t>8/29/17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E2ED0-AD12-4549-B499-0073D1D1D4B4}" type="slidenum">
              <a:rPr lang="en-US" smtClean="0"/>
              <a:t>‹#›</a:t>
            </a:fld>
            <a:endParaRPr lang="en-US"/>
          </a:p>
        </p:txBody>
      </p:sp>
    </p:spTree>
    <p:extLst>
      <p:ext uri="{BB962C8B-B14F-4D97-AF65-F5344CB8AC3E}">
        <p14:creationId xmlns:p14="http://schemas.microsoft.com/office/powerpoint/2010/main" val="116389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good </a:t>
            </a:r>
            <a:br>
              <a:rPr lang="en-US" dirty="0" smtClean="0"/>
            </a:br>
            <a:r>
              <a:rPr lang="en-US" dirty="0" smtClean="0"/>
              <a:t>note taking look like?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7416" y="365125"/>
            <a:ext cx="6365630" cy="7320028"/>
          </a:xfrm>
        </p:spPr>
      </p:pic>
      <p:sp>
        <p:nvSpPr>
          <p:cNvPr id="5" name="TextBox 4"/>
          <p:cNvSpPr txBox="1"/>
          <p:nvPr/>
        </p:nvSpPr>
        <p:spPr>
          <a:xfrm>
            <a:off x="369277" y="1969477"/>
            <a:ext cx="4941277" cy="3693319"/>
          </a:xfrm>
          <a:prstGeom prst="rect">
            <a:avLst/>
          </a:prstGeom>
          <a:noFill/>
        </p:spPr>
        <p:txBody>
          <a:bodyPr wrap="square" rtlCol="0">
            <a:spAutoFit/>
          </a:bodyPr>
          <a:lstStyle/>
          <a:p>
            <a:r>
              <a:rPr lang="en-US" dirty="0" smtClean="0"/>
              <a:t>-Title the page</a:t>
            </a:r>
          </a:p>
          <a:p>
            <a:endParaRPr lang="en-US" dirty="0" smtClean="0"/>
          </a:p>
          <a:p>
            <a:r>
              <a:rPr lang="en-US" dirty="0" smtClean="0"/>
              <a:t>-Make a section for questions</a:t>
            </a:r>
          </a:p>
          <a:p>
            <a:endParaRPr lang="en-US" dirty="0" smtClean="0"/>
          </a:p>
          <a:p>
            <a:r>
              <a:rPr lang="en-US" dirty="0" smtClean="0"/>
              <a:t>-Don’t write down every word!</a:t>
            </a:r>
          </a:p>
          <a:p>
            <a:endParaRPr lang="en-US" dirty="0" smtClean="0"/>
          </a:p>
          <a:p>
            <a:r>
              <a:rPr lang="en-US" dirty="0" smtClean="0"/>
              <a:t>-Use highlighters to make important things stand out</a:t>
            </a:r>
          </a:p>
          <a:p>
            <a:endParaRPr lang="en-US" dirty="0" smtClean="0"/>
          </a:p>
          <a:p>
            <a:r>
              <a:rPr lang="en-US" dirty="0" smtClean="0"/>
              <a:t>-If you add to the notes later, do it in a different color</a:t>
            </a:r>
          </a:p>
          <a:p>
            <a:endParaRPr lang="en-US" dirty="0" smtClean="0"/>
          </a:p>
          <a:p>
            <a:r>
              <a:rPr lang="en-US" dirty="0" smtClean="0"/>
              <a:t>-Make a summary section at the bottom</a:t>
            </a:r>
            <a:endParaRPr lang="en-US" dirty="0"/>
          </a:p>
        </p:txBody>
      </p:sp>
    </p:spTree>
    <p:extLst>
      <p:ext uri="{BB962C8B-B14F-4D97-AF65-F5344CB8AC3E}">
        <p14:creationId xmlns:p14="http://schemas.microsoft.com/office/powerpoint/2010/main" val="162808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0718"/>
            <a:ext cx="10677525" cy="6847282"/>
          </a:xfrm>
        </p:spPr>
      </p:pic>
    </p:spTree>
    <p:extLst>
      <p:ext uri="{BB962C8B-B14F-4D97-AF65-F5344CB8AC3E}">
        <p14:creationId xmlns:p14="http://schemas.microsoft.com/office/powerpoint/2010/main" val="161555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is the box at the base of the food pyramid larger than the top level? </a:t>
            </a:r>
            <a:endParaRPr lang="en-US" dirty="0"/>
          </a:p>
        </p:txBody>
      </p:sp>
      <p:sp>
        <p:nvSpPr>
          <p:cNvPr id="3" name="Content Placeholder 2"/>
          <p:cNvSpPr>
            <a:spLocks noGrp="1"/>
          </p:cNvSpPr>
          <p:nvPr>
            <p:ph idx="1"/>
          </p:nvPr>
        </p:nvSpPr>
        <p:spPr/>
        <p:txBody>
          <a:bodyPr/>
          <a:lstStyle/>
          <a:p>
            <a:pPr lvl="0"/>
            <a:r>
              <a:rPr lang="en-US" dirty="0"/>
              <a:t>A huge portion of the energy in the world is lost.  For example sunlight: only about 20% of the sunlight even makes it to plants and algae.  Most of the energy from the sun is lost in space, reflected by clouds and water, or absorbed by the earth itself.  </a:t>
            </a:r>
            <a:r>
              <a:rPr lang="en-US" b="1" dirty="0"/>
              <a:t>How much energy is lost on average for the energy pyramids above?</a:t>
            </a:r>
            <a:r>
              <a:rPr lang="en-US" dirty="0"/>
              <a:t> </a:t>
            </a:r>
          </a:p>
          <a:p>
            <a:r>
              <a:rPr lang="en-US" dirty="0"/>
              <a:t> As organisms die and decompose in the soil, their energy is not gone.  For example, a dead tree can be cut and burned to produce heat, a different type of energy. </a:t>
            </a:r>
            <a:r>
              <a:rPr lang="en-US" b="1" dirty="0"/>
              <a:t>Write three other example of dead organism providing energy long after it is gone.</a:t>
            </a:r>
            <a:r>
              <a:rPr lang="en-US" dirty="0"/>
              <a:t> </a:t>
            </a:r>
          </a:p>
          <a:p>
            <a:endParaRPr lang="en-US" dirty="0"/>
          </a:p>
          <a:p>
            <a:endParaRPr lang="en-US" dirty="0"/>
          </a:p>
        </p:txBody>
      </p:sp>
    </p:spTree>
    <p:extLst>
      <p:ext uri="{BB962C8B-B14F-4D97-AF65-F5344CB8AC3E}">
        <p14:creationId xmlns:p14="http://schemas.microsoft.com/office/powerpoint/2010/main" val="5560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791825" cy="6882263"/>
          </a:xfrm>
        </p:spPr>
      </p:pic>
    </p:spTree>
    <p:extLst>
      <p:ext uri="{BB962C8B-B14F-4D97-AF65-F5344CB8AC3E}">
        <p14:creationId xmlns:p14="http://schemas.microsoft.com/office/powerpoint/2010/main" val="2127902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3417"/>
            <a:ext cx="10515600" cy="6817248"/>
          </a:xfrm>
        </p:spPr>
      </p:pic>
    </p:spTree>
    <p:extLst>
      <p:ext uri="{BB962C8B-B14F-4D97-AF65-F5344CB8AC3E}">
        <p14:creationId xmlns:p14="http://schemas.microsoft.com/office/powerpoint/2010/main" val="168202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52849"/>
            <a:ext cx="10620374" cy="6784602"/>
          </a:xfrm>
        </p:spPr>
      </p:pic>
    </p:spTree>
    <p:extLst>
      <p:ext uri="{BB962C8B-B14F-4D97-AF65-F5344CB8AC3E}">
        <p14:creationId xmlns:p14="http://schemas.microsoft.com/office/powerpoint/2010/main" val="154427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57944"/>
            <a:ext cx="10515601" cy="6765131"/>
          </a:xfrm>
        </p:spPr>
      </p:pic>
    </p:spTree>
    <p:extLst>
      <p:ext uri="{BB962C8B-B14F-4D97-AF65-F5344CB8AC3E}">
        <p14:creationId xmlns:p14="http://schemas.microsoft.com/office/powerpoint/2010/main" val="21191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6816"/>
            <a:ext cx="10663238" cy="6791183"/>
          </a:xfrm>
        </p:spPr>
      </p:pic>
    </p:spTree>
    <p:extLst>
      <p:ext uri="{BB962C8B-B14F-4D97-AF65-F5344CB8AC3E}">
        <p14:creationId xmlns:p14="http://schemas.microsoft.com/office/powerpoint/2010/main" val="109457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9214"/>
            <a:ext cx="10515599" cy="6798786"/>
          </a:xfrm>
        </p:spPr>
      </p:pic>
    </p:spTree>
    <p:extLst>
      <p:ext uri="{BB962C8B-B14F-4D97-AF65-F5344CB8AC3E}">
        <p14:creationId xmlns:p14="http://schemas.microsoft.com/office/powerpoint/2010/main" val="120322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4337"/>
            <a:ext cx="10515600" cy="2105026"/>
          </a:xfrm>
        </p:spPr>
        <p:txBody>
          <a:bodyPr/>
          <a:lstStyle/>
          <a:p>
            <a:pPr algn="ctr"/>
            <a:r>
              <a:rPr lang="en-US" dirty="0" smtClean="0"/>
              <a:t>Starburst activity</a:t>
            </a:r>
            <a:endParaRPr lang="en-US" dirty="0"/>
          </a:p>
        </p:txBody>
      </p:sp>
      <p:sp>
        <p:nvSpPr>
          <p:cNvPr id="3" name="Content Placeholder 2"/>
          <p:cNvSpPr>
            <a:spLocks noGrp="1"/>
          </p:cNvSpPr>
          <p:nvPr>
            <p:ph idx="1"/>
          </p:nvPr>
        </p:nvSpPr>
        <p:spPr>
          <a:xfrm>
            <a:off x="838200" y="914400"/>
            <a:ext cx="10515600" cy="5262563"/>
          </a:xfrm>
        </p:spPr>
        <p:txBody>
          <a:bodyPr>
            <a:normAutofit lnSpcReduction="10000"/>
          </a:bodyPr>
          <a:lstStyle/>
          <a:p>
            <a:r>
              <a:rPr lang="en-US" dirty="0" smtClean="0"/>
              <a:t>We are going to walk outside to the tennis courts.</a:t>
            </a:r>
          </a:p>
          <a:p>
            <a:pPr marL="0" indent="0">
              <a:buNone/>
            </a:pPr>
            <a:endParaRPr lang="en-US" dirty="0"/>
          </a:p>
          <a:p>
            <a:r>
              <a:rPr lang="en-US" dirty="0" smtClean="0"/>
              <a:t>I will assign you a trophic level, stand where directed.</a:t>
            </a:r>
          </a:p>
          <a:p>
            <a:pPr lvl="1"/>
            <a:r>
              <a:rPr lang="en-US" i="1" dirty="0"/>
              <a:t>Producers take no steps (just like trees)</a:t>
            </a:r>
            <a:endParaRPr lang="en-US" dirty="0"/>
          </a:p>
          <a:p>
            <a:pPr lvl="1"/>
            <a:r>
              <a:rPr lang="en-US" i="1" dirty="0"/>
              <a:t>Primary Consumers may take a</a:t>
            </a:r>
            <a:r>
              <a:rPr lang="en-US" i="1" dirty="0" smtClean="0"/>
              <a:t> step with one foot, leaving the other </a:t>
            </a:r>
            <a:endParaRPr lang="en-US" dirty="0"/>
          </a:p>
          <a:p>
            <a:pPr lvl="1"/>
            <a:r>
              <a:rPr lang="en-US" i="1" dirty="0"/>
              <a:t>Secondary Consumers may take two steps</a:t>
            </a:r>
            <a:endParaRPr lang="en-US" dirty="0"/>
          </a:p>
          <a:p>
            <a:pPr lvl="1"/>
            <a:r>
              <a:rPr lang="en-US" i="1" dirty="0"/>
              <a:t>Tertiary Consumers may take three </a:t>
            </a:r>
            <a:r>
              <a:rPr lang="en-US" i="1" dirty="0" smtClean="0"/>
              <a:t>steps</a:t>
            </a:r>
          </a:p>
          <a:p>
            <a:pPr marL="457200" lvl="1" indent="0">
              <a:buNone/>
            </a:pPr>
            <a:endParaRPr lang="en-US" i="1" dirty="0" smtClean="0"/>
          </a:p>
          <a:p>
            <a:r>
              <a:rPr lang="en-US" dirty="0" smtClean="0"/>
              <a:t>You will be throwing starburst over your shoulder without looking where it’s going. Gently, we don’t want to poke an eye out.</a:t>
            </a:r>
          </a:p>
          <a:p>
            <a:pPr marL="0" indent="0">
              <a:buNone/>
            </a:pPr>
            <a:endParaRPr lang="en-US" dirty="0" smtClean="0"/>
          </a:p>
          <a:p>
            <a:r>
              <a:rPr lang="en-US" dirty="0" smtClean="0"/>
              <a:t>Pay attention to how much candy makes it to the back rows. We will return to class and report our data.</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86085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happened to the number of Starbursts (the energy) as they moved through the food chain</a:t>
            </a:r>
            <a:r>
              <a:rPr lang="en-US" b="1" dirty="0" smtClean="0"/>
              <a:t>?</a:t>
            </a:r>
            <a:endParaRPr lang="en-US" dirty="0"/>
          </a:p>
        </p:txBody>
      </p:sp>
      <p:sp>
        <p:nvSpPr>
          <p:cNvPr id="3" name="Content Placeholder 2"/>
          <p:cNvSpPr>
            <a:spLocks noGrp="1"/>
          </p:cNvSpPr>
          <p:nvPr>
            <p:ph idx="1"/>
          </p:nvPr>
        </p:nvSpPr>
        <p:spPr/>
        <p:txBody>
          <a:bodyPr/>
          <a:lstStyle/>
          <a:p>
            <a:r>
              <a:rPr lang="en-US" dirty="0" smtClean="0"/>
              <a:t>Answer this question in your notebook. </a:t>
            </a:r>
          </a:p>
          <a:p>
            <a:endParaRPr lang="en-US" dirty="0" smtClean="0"/>
          </a:p>
          <a:p>
            <a:r>
              <a:rPr lang="en-US" dirty="0" smtClean="0"/>
              <a:t>How much energy is lost between each level?</a:t>
            </a:r>
          </a:p>
          <a:p>
            <a:endParaRPr lang="en-US" dirty="0"/>
          </a:p>
          <a:p>
            <a:r>
              <a:rPr lang="en-US" dirty="0" smtClean="0"/>
              <a:t>Draw this table and</a:t>
            </a:r>
          </a:p>
          <a:p>
            <a:pPr marL="0" indent="0">
              <a:buNone/>
            </a:pPr>
            <a:r>
              <a:rPr lang="en-US" dirty="0" smtClean="0"/>
              <a:t> fill in the blanks with </a:t>
            </a:r>
          </a:p>
          <a:p>
            <a:pPr marL="0" indent="0">
              <a:buNone/>
            </a:pPr>
            <a:r>
              <a:rPr lang="en-US" dirty="0" smtClean="0"/>
              <a:t>Percentages </a:t>
            </a:r>
            <a:endParaRPr lang="en-US" dirty="0"/>
          </a:p>
        </p:txBody>
      </p:sp>
      <p:pic>
        <p:nvPicPr>
          <p:cNvPr id="5" name="Picture 4" descr="foodpyramid2"/>
          <p:cNvPicPr/>
          <p:nvPr/>
        </p:nvPicPr>
        <p:blipFill>
          <a:blip r:embed="rId2">
            <a:extLst>
              <a:ext uri="{28A0092B-C50C-407E-A947-70E740481C1C}">
                <a14:useLocalDpi xmlns:a14="http://schemas.microsoft.com/office/drawing/2010/main" val="0"/>
              </a:ext>
            </a:extLst>
          </a:blip>
          <a:srcRect/>
          <a:stretch>
            <a:fillRect/>
          </a:stretch>
        </p:blipFill>
        <p:spPr bwMode="auto">
          <a:xfrm>
            <a:off x="4174065" y="3439582"/>
            <a:ext cx="7899401" cy="3418417"/>
          </a:xfrm>
          <a:prstGeom prst="rect">
            <a:avLst/>
          </a:prstGeom>
          <a:noFill/>
          <a:ln>
            <a:noFill/>
          </a:ln>
        </p:spPr>
      </p:pic>
    </p:spTree>
    <p:extLst>
      <p:ext uri="{BB962C8B-B14F-4D97-AF65-F5344CB8AC3E}">
        <p14:creationId xmlns:p14="http://schemas.microsoft.com/office/powerpoint/2010/main" val="8049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291</Words>
  <Application>Microsoft Macintosh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What does good  note taking look like?</vt:lpstr>
      <vt:lpstr>PowerPoint Presentation</vt:lpstr>
      <vt:lpstr>PowerPoint Presentation</vt:lpstr>
      <vt:lpstr>PowerPoint Presentation</vt:lpstr>
      <vt:lpstr>PowerPoint Presentation</vt:lpstr>
      <vt:lpstr>PowerPoint Presentation</vt:lpstr>
      <vt:lpstr>PowerPoint Presentation</vt:lpstr>
      <vt:lpstr>Starburst activity</vt:lpstr>
      <vt:lpstr>What happened to the number of Starbursts (the energy) as they moved through the food chain?</vt:lpstr>
      <vt:lpstr>PowerPoint Presentation</vt:lpstr>
      <vt:lpstr>Why is the box at the base of the food pyramid larger than the top level?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Microsoft Office User</dc:creator>
  <cp:lastModifiedBy>Microsoft Office User</cp:lastModifiedBy>
  <cp:revision>3</cp:revision>
  <dcterms:created xsi:type="dcterms:W3CDTF">2017-08-29T15:17:54Z</dcterms:created>
  <dcterms:modified xsi:type="dcterms:W3CDTF">2017-08-29T15:37:00Z</dcterms:modified>
</cp:coreProperties>
</file>