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90" r:id="rId6"/>
    <p:sldId id="291" r:id="rId7"/>
    <p:sldId id="292" r:id="rId8"/>
    <p:sldId id="29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2" r:id="rId20"/>
    <p:sldId id="281" r:id="rId21"/>
    <p:sldId id="271" r:id="rId22"/>
    <p:sldId id="276" r:id="rId23"/>
    <p:sldId id="273" r:id="rId24"/>
    <p:sldId id="270" r:id="rId25"/>
    <p:sldId id="272" r:id="rId26"/>
    <p:sldId id="269" r:id="rId27"/>
    <p:sldId id="274" r:id="rId28"/>
    <p:sldId id="278" r:id="rId29"/>
    <p:sldId id="279" r:id="rId30"/>
    <p:sldId id="294" r:id="rId31"/>
    <p:sldId id="296" r:id="rId32"/>
    <p:sldId id="295" r:id="rId33"/>
    <p:sldId id="280" r:id="rId34"/>
    <p:sldId id="297" r:id="rId35"/>
    <p:sldId id="298" r:id="rId36"/>
    <p:sldId id="299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3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1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3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3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053A-51B8-BF44-A4A6-C5E4A89D28CC}" type="datetimeFigureOut">
              <a:rPr lang="en-US" smtClean="0"/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80C8-CF09-4543-BCE6-59D0067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vox.com/2016/3/17/11250962/proof-evolution-vestigi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ttingedge.org/n1034.html" TargetMode="External"/><Relationship Id="rId4" Type="http://schemas.openxmlformats.org/officeDocument/2006/relationships/hyperlink" Target="https://nelsonlab.byu.edu/Portals/27/docs/BYU_Evolution_Packet_only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RdAe3UAIV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Variation happens naturally and is inherited</a:t>
            </a:r>
          </a:p>
          <a:p>
            <a:r>
              <a:rPr lang="en-US" dirty="0" smtClean="0"/>
              <a:t>Nature selects which traits are best suited for the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Natural Selection – survival of the fittest</a:t>
            </a:r>
            <a:endParaRPr lang="en-US" dirty="0"/>
          </a:p>
        </p:txBody>
      </p:sp>
      <p:pic>
        <p:nvPicPr>
          <p:cNvPr id="1026" name="Picture 2" descr="C:\Documents and Settings\kfriden\Desktop\darwin_fi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167316" cy="3240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5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153400" cy="4525963"/>
          </a:xfrm>
        </p:spPr>
        <p:txBody>
          <a:bodyPr/>
          <a:lstStyle/>
          <a:p>
            <a:r>
              <a:rPr lang="en-US" dirty="0" smtClean="0"/>
              <a:t>Population needs to be limited in order to create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 Requirements for Natural Selection to Occur</a:t>
            </a:r>
            <a:endParaRPr lang="en-US" dirty="0"/>
          </a:p>
        </p:txBody>
      </p:sp>
      <p:pic>
        <p:nvPicPr>
          <p:cNvPr id="2050" name="Picture 2" descr="C:\Documents and Settings\kfriden\Desktop\harely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4724400" cy="397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38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7696200" cy="5550091"/>
          </a:xfrm>
        </p:spPr>
        <p:txBody>
          <a:bodyPr/>
          <a:lstStyle/>
          <a:p>
            <a:r>
              <a:rPr lang="en-US" dirty="0" smtClean="0"/>
              <a:t>Genetic Variation Must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5" name="Picture 3" descr="C:\Documents and Settings\kfriden\Desktop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905500" cy="5098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32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8077200" cy="5473891"/>
          </a:xfrm>
        </p:spPr>
        <p:txBody>
          <a:bodyPr/>
          <a:lstStyle/>
          <a:p>
            <a:r>
              <a:rPr lang="en-US" dirty="0" smtClean="0"/>
              <a:t>Variations must affect reproductive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Documents and Settings\kfriden\Desktop\image_d199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590351" cy="3511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71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order to create genetic variation, adaptations must occur</a:t>
            </a:r>
          </a:p>
          <a:p>
            <a:r>
              <a:rPr lang="en-US" dirty="0" smtClean="0"/>
              <a:t>Adaptations are inherited characteristics that increase an organism’s chance of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Genetic variation or adaptations can occur because of 1.  mutations or 2.  genetic shuffling through recombination or meiosis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friden\Desktop\EagleAdaptationsBea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400050"/>
            <a:ext cx="6858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02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friden\Desktop\misconceptions_beav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812087" cy="5242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01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friden\Desktop\misconceptions_beaver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7086600" cy="5337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66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kfriden\Desktop\633500350941211902-natural-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1437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57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Evidences of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http://www.vox.com/2016/3/17/11250962/proof-evolution-vestigial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concerns and 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Did we evolve from monkeys?</a:t>
            </a:r>
          </a:p>
          <a:p>
            <a:r>
              <a:rPr lang="en-US" dirty="0" smtClean="0"/>
              <a:t>How did we get here?</a:t>
            </a:r>
          </a:p>
          <a:p>
            <a:r>
              <a:rPr lang="en-US" dirty="0" smtClean="0"/>
              <a:t>Does it apply to every living thing?</a:t>
            </a:r>
          </a:p>
          <a:p>
            <a:r>
              <a:rPr lang="en-US" dirty="0" smtClean="0"/>
              <a:t>What causes evolution?</a:t>
            </a:r>
          </a:p>
          <a:p>
            <a:r>
              <a:rPr lang="en-US" dirty="0" smtClean="0"/>
              <a:t>Will evolution ever stop?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long does evolution take?</a:t>
            </a:r>
          </a:p>
          <a:p>
            <a:r>
              <a:rPr lang="en-US" dirty="0" smtClean="0"/>
              <a:t>Why do things change?</a:t>
            </a:r>
          </a:p>
          <a:p>
            <a:r>
              <a:rPr lang="en-US" dirty="0" smtClean="0"/>
              <a:t>What is the difference between evolution and Natural Selection?</a:t>
            </a:r>
          </a:p>
          <a:p>
            <a:r>
              <a:rPr lang="en-US" dirty="0" smtClean="0"/>
              <a:t>How do we know evolution has occurred?</a:t>
            </a:r>
          </a:p>
          <a:p>
            <a:r>
              <a:rPr lang="en-US" dirty="0" smtClean="0"/>
              <a:t>Does it conflict with my religion?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14194"/>
            <a:ext cx="3844637" cy="39319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Can date fossils to find out how old they are</a:t>
            </a:r>
          </a:p>
          <a:p>
            <a:r>
              <a:rPr lang="en-US" sz="2500" dirty="0" smtClean="0"/>
              <a:t>Find intermediate species – “missing links”</a:t>
            </a:r>
          </a:p>
          <a:p>
            <a:r>
              <a:rPr lang="en-US" sz="2500" dirty="0" smtClean="0"/>
              <a:t>Fossils of organisms and species that no longer exist today</a:t>
            </a:r>
            <a:endParaRPr lang="en-US" sz="2500" dirty="0"/>
          </a:p>
        </p:txBody>
      </p:sp>
      <p:sp>
        <p:nvSpPr>
          <p:cNvPr id="4" name="AutoShape 2" descr="rl.gif"/>
          <p:cNvSpPr>
            <a:spLocks noChangeAspect="1" noChangeArrowheads="1"/>
          </p:cNvSpPr>
          <p:nvPr/>
        </p:nvSpPr>
        <p:spPr bwMode="auto">
          <a:xfrm>
            <a:off x="0" y="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66" y="38100"/>
            <a:ext cx="29908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 species that don’t exist anymore</a:t>
            </a:r>
          </a:p>
          <a:p>
            <a:r>
              <a:rPr lang="en-US" dirty="0" smtClean="0"/>
              <a:t>Relative Dating:  Determine how old the earth is by layers/fossils in the rock</a:t>
            </a:r>
          </a:p>
          <a:p>
            <a:r>
              <a:rPr lang="en-US" dirty="0" smtClean="0"/>
              <a:t>Absolute Dating:  Use half-lives (time required for half of sample to decay) to determine the age of rocks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Documents and Settings\kfriden\Desktop\strat_colum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371600"/>
            <a:ext cx="3845169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4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Evolution through </a:t>
            </a:r>
            <a:r>
              <a:rPr lang="en-US" dirty="0"/>
              <a:t>f</a:t>
            </a:r>
            <a:r>
              <a:rPr lang="en-US" dirty="0" smtClean="0"/>
              <a:t>ossil </a:t>
            </a:r>
            <a:r>
              <a:rPr lang="en-US" dirty="0"/>
              <a:t>r</a:t>
            </a:r>
            <a:r>
              <a:rPr lang="en-US" dirty="0" smtClean="0"/>
              <a:t>ecord</a:t>
            </a:r>
            <a:endParaRPr lang="en-US" dirty="0"/>
          </a:p>
        </p:txBody>
      </p:sp>
      <p:pic>
        <p:nvPicPr>
          <p:cNvPr id="5" name="Content Placeholder 4" descr="242031999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r="-1785"/>
          <a:stretch/>
        </p:blipFill>
        <p:spPr>
          <a:xfrm>
            <a:off x="249382" y="1600201"/>
            <a:ext cx="8797636" cy="48744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body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Structures in different organisms that came from a common ancestor (fins of a whale and a human arm)</a:t>
            </a:r>
          </a:p>
          <a:p>
            <a:r>
              <a:rPr lang="en-US" dirty="0" smtClean="0"/>
              <a:t>Opposite of homologous is analogous structures (perform similar functions but are not related)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Documents and Settings\kfriden\Desktop\homolog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297520" cy="3420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29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olog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89000"/>
            <a:ext cx="84486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1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29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Find common ancestors of organisms that have changed because of their environment</a:t>
            </a:r>
          </a:p>
          <a:p>
            <a:r>
              <a:rPr lang="en-US" dirty="0" smtClean="0"/>
              <a:t>Find organisms that are not related but look similar due to their environments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Documents and Settings\kfriden\Desktop\fi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4823634" cy="408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44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1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667000" cy="4724400"/>
          </a:xfrm>
        </p:spPr>
        <p:txBody>
          <a:bodyPr/>
          <a:lstStyle/>
          <a:p>
            <a:r>
              <a:rPr lang="en-US" dirty="0" smtClean="0"/>
              <a:t>Embryos look alike when in first stages of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 descr="C:\Documents and Settings\kfriden\Desktop\Richards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5343525" cy="4611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72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103120"/>
            <a:ext cx="4395355" cy="393192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 share certain percentages of our DNA with other species</a:t>
            </a:r>
          </a:p>
          <a:p>
            <a:endParaRPr lang="en-US" sz="2500" dirty="0" smtClean="0"/>
          </a:p>
          <a:p>
            <a:r>
              <a:rPr lang="en-US" sz="2500" dirty="0" smtClean="0"/>
              <a:t>Chromosomal similarities/mutations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44" y="222823"/>
            <a:ext cx="2849274" cy="64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Atavisms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103120"/>
            <a:ext cx="4031673" cy="393192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“Evolutionary Throwback”</a:t>
            </a:r>
          </a:p>
          <a:p>
            <a:r>
              <a:rPr lang="en-US" sz="3500" dirty="0" smtClean="0"/>
              <a:t>A revert to an ancestral phenotype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42" y="1417637"/>
            <a:ext cx="3437659" cy="49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https://www.youtube.com/watch?v=RRdAe3UAIVs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http://www.cuttingedge.org/n1034.html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https://nelsonlab.byu.edu/Portals/27/docs/BYU_Evolution_Packet_only.pdf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8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4" y="465946"/>
            <a:ext cx="2914025" cy="58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17" y="0"/>
            <a:ext cx="8418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27" y="552372"/>
            <a:ext cx="6349271" cy="57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Evolutionary Leftovers</a:t>
            </a:r>
          </a:p>
          <a:p>
            <a:r>
              <a:rPr lang="en-US" sz="2500" dirty="0" smtClean="0"/>
              <a:t>Traits that no longer are in use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3228110"/>
            <a:ext cx="69913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5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05" y="524906"/>
            <a:ext cx="5723744" cy="61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90" y="1064302"/>
            <a:ext cx="6307486" cy="41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3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472" y="604603"/>
            <a:ext cx="4691531" cy="51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Mechanisms of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A group of animals of the same species that mate with each other and *usually* live in the same place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594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Mutations are random</a:t>
            </a:r>
          </a:p>
          <a:p>
            <a:r>
              <a:rPr lang="en-US" sz="5000" dirty="0" smtClean="0"/>
              <a:t>Mutations are the source of variation</a:t>
            </a:r>
          </a:p>
          <a:p>
            <a:r>
              <a:rPr lang="en-US" sz="5000" dirty="0" smtClean="0"/>
              <a:t>Mutations are the driving force behind evolution!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8372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 or Pie?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/>
              <a:t>objective</a:t>
            </a:r>
            <a:r>
              <a:rPr lang="en-US" dirty="0"/>
              <a:t> perspective is one that is not influenced by emotions, opinions, or personal feelings - it is a perspective based in fact, in things quantifiable and measurable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dirty="0"/>
              <a:t>subjective</a:t>
            </a:r>
            <a:r>
              <a:rPr lang="en-US" dirty="0"/>
              <a:t> perspective is one open to greater interpretation based on personal feeling, emotion, aesthetics,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0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As organisms move between populations, new alleles and traits can be introduced into populations of new environments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74978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867593"/>
            <a:ext cx="7543800" cy="3931920"/>
          </a:xfrm>
        </p:spPr>
        <p:txBody>
          <a:bodyPr>
            <a:noAutofit/>
          </a:bodyPr>
          <a:lstStyle/>
          <a:p>
            <a:r>
              <a:rPr lang="en-US" sz="2500" dirty="0" smtClean="0"/>
              <a:t>Selective Pressures</a:t>
            </a:r>
          </a:p>
          <a:p>
            <a:pPr lvl="1"/>
            <a:r>
              <a:rPr lang="en-US" sz="2500" dirty="0" smtClean="0"/>
              <a:t>Environment</a:t>
            </a:r>
          </a:p>
          <a:p>
            <a:pPr lvl="1"/>
            <a:r>
              <a:rPr lang="en-US" sz="2500" dirty="0" smtClean="0"/>
              <a:t>Predator</a:t>
            </a:r>
          </a:p>
          <a:p>
            <a:pPr lvl="1"/>
            <a:r>
              <a:rPr lang="en-US" sz="2500" dirty="0" smtClean="0"/>
              <a:t>Food Source</a:t>
            </a:r>
          </a:p>
          <a:p>
            <a:pPr lvl="1"/>
            <a:r>
              <a:rPr lang="en-US" sz="2500" dirty="0" smtClean="0"/>
              <a:t>Shelter</a:t>
            </a:r>
          </a:p>
          <a:p>
            <a:pPr lvl="1"/>
            <a:r>
              <a:rPr lang="en-US" sz="2500" dirty="0" smtClean="0"/>
              <a:t>Disease</a:t>
            </a:r>
          </a:p>
          <a:p>
            <a:pPr lvl="1"/>
            <a:r>
              <a:rPr lang="en-US" sz="2500" dirty="0" smtClean="0"/>
              <a:t>Natural Disaster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 smtClean="0"/>
              <a:t>Organisms that can survive better, live longer and therefore reproduce more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6586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Most appealing to opposite sex gets to reproduce most, and their genes are more prevalent in the next generation.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3708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1853738"/>
            <a:ext cx="7439891" cy="3909753"/>
          </a:xfrm>
        </p:spPr>
        <p:txBody>
          <a:bodyPr>
            <a:noAutofit/>
          </a:bodyPr>
          <a:lstStyle/>
          <a:p>
            <a:r>
              <a:rPr lang="en-US" sz="3000" dirty="0" smtClean="0"/>
              <a:t>Geographic</a:t>
            </a:r>
          </a:p>
          <a:p>
            <a:pPr lvl="1"/>
            <a:r>
              <a:rPr lang="en-US" sz="3000" dirty="0" smtClean="0"/>
              <a:t>Physical barriers – rivers, mountains, etc. prevent organisms from breeding with each other</a:t>
            </a:r>
          </a:p>
          <a:p>
            <a:r>
              <a:rPr lang="en-US" sz="3000" dirty="0" smtClean="0"/>
              <a:t>Temporal</a:t>
            </a:r>
          </a:p>
          <a:p>
            <a:pPr lvl="1"/>
            <a:r>
              <a:rPr lang="en-US" sz="3000" dirty="0" smtClean="0"/>
              <a:t>Mate at different times</a:t>
            </a:r>
          </a:p>
          <a:p>
            <a:r>
              <a:rPr lang="en-US" sz="3000" dirty="0" smtClean="0"/>
              <a:t>Behavioral:</a:t>
            </a:r>
          </a:p>
          <a:p>
            <a:pPr lvl="1"/>
            <a:r>
              <a:rPr lang="en-US" sz="3000" dirty="0" smtClean="0"/>
              <a:t>Mating behaviors differ so they don’t interbreed (even though they could)</a:t>
            </a:r>
          </a:p>
        </p:txBody>
      </p:sp>
    </p:spTree>
    <p:extLst>
      <p:ext uri="{BB962C8B-B14F-4D97-AF65-F5344CB8AC3E}">
        <p14:creationId xmlns:p14="http://schemas.microsoft.com/office/powerpoint/2010/main" val="2085121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Geographic Isolation</a:t>
            </a:r>
            <a:endParaRPr lang="en-US" dirty="0"/>
          </a:p>
        </p:txBody>
      </p:sp>
      <p:pic>
        <p:nvPicPr>
          <p:cNvPr id="4" name="Content Placeholder 3" descr="Squirr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87" r="-21887"/>
          <a:stretch>
            <a:fillRect/>
          </a:stretch>
        </p:blipFill>
        <p:spPr>
          <a:xfrm>
            <a:off x="457200" y="1600200"/>
            <a:ext cx="8229600" cy="4978863"/>
          </a:xfrm>
        </p:spPr>
      </p:pic>
    </p:spTree>
    <p:extLst>
      <p:ext uri="{BB962C8B-B14F-4D97-AF65-F5344CB8AC3E}">
        <p14:creationId xmlns:p14="http://schemas.microsoft.com/office/powerpoint/2010/main" val="211300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8863-3612-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02" r="-54902"/>
          <a:stretch>
            <a:fillRect/>
          </a:stretch>
        </p:blipFill>
        <p:spPr>
          <a:xfrm>
            <a:off x="-577213" y="274638"/>
            <a:ext cx="10428297" cy="6583361"/>
          </a:xfrm>
        </p:spPr>
      </p:pic>
    </p:spTree>
    <p:extLst>
      <p:ext uri="{BB962C8B-B14F-4D97-AF65-F5344CB8AC3E}">
        <p14:creationId xmlns:p14="http://schemas.microsoft.com/office/powerpoint/2010/main" val="807601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Could technically mate but use different songs to attract a female.</a:t>
            </a:r>
            <a:endParaRPr lang="en-US" dirty="0"/>
          </a:p>
        </p:txBody>
      </p:sp>
      <p:pic>
        <p:nvPicPr>
          <p:cNvPr id="4" name="Content Placeholder 3" descr="58066-3314-awu88-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 b="2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48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theory?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An explanation of multiple phenomena based on proven hypotheses</a:t>
            </a:r>
          </a:p>
          <a:p>
            <a:r>
              <a:rPr lang="en-US" sz="3500" dirty="0" smtClean="0"/>
              <a:t>Can be repeatedly tested</a:t>
            </a:r>
          </a:p>
          <a:p>
            <a:r>
              <a:rPr lang="en-US" sz="3500" dirty="0" smtClean="0"/>
              <a:t>Have withstood lots of scrutiny</a:t>
            </a:r>
          </a:p>
          <a:p>
            <a:endParaRPr lang="en-US" dirty="0"/>
          </a:p>
          <a:p>
            <a:r>
              <a:rPr lang="en-US" dirty="0" smtClean="0"/>
              <a:t>Examples of scientific theories: </a:t>
            </a:r>
          </a:p>
          <a:p>
            <a:pPr lvl="1"/>
            <a:r>
              <a:rPr lang="en-US" dirty="0" smtClean="0"/>
              <a:t>Cell Theory</a:t>
            </a:r>
          </a:p>
          <a:p>
            <a:pPr lvl="1"/>
            <a:r>
              <a:rPr lang="en-US" dirty="0" smtClean="0"/>
              <a:t>Heliocentric Theory</a:t>
            </a:r>
          </a:p>
          <a:p>
            <a:pPr lvl="1"/>
            <a:r>
              <a:rPr lang="en-US" dirty="0" smtClean="0"/>
              <a:t>Theory of Relativity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6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a theory different from a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Laws explain how things will act under SPECIFIC CONDITIONS</a:t>
            </a:r>
          </a:p>
          <a:p>
            <a:r>
              <a:rPr lang="en-US" sz="3500" dirty="0" smtClean="0"/>
              <a:t>Theories are broader – explaining how nature works, etc. </a:t>
            </a:r>
            <a:endParaRPr lang="en-US" sz="3500" dirty="0"/>
          </a:p>
          <a:p>
            <a:r>
              <a:rPr lang="en-US" sz="3500" dirty="0" smtClean="0"/>
              <a:t>A theory will always remain a theory and a law will always remain a law</a:t>
            </a:r>
          </a:p>
        </p:txBody>
      </p:sp>
    </p:spTree>
    <p:extLst>
      <p:ext uri="{BB962C8B-B14F-4D97-AF65-F5344CB8AC3E}">
        <p14:creationId xmlns:p14="http://schemas.microsoft.com/office/powerpoint/2010/main" val="46489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evolution?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The theory of evolution states that all the lifeforms on earth share a common ancestor as a result of variation and selection over a very long time (currently thought to be around 4 billion </a:t>
            </a:r>
            <a:r>
              <a:rPr lang="en-US" sz="2500" dirty="0" smtClean="0"/>
              <a:t>years).</a:t>
            </a:r>
          </a:p>
          <a:p>
            <a:endParaRPr lang="en-US" sz="2500" dirty="0"/>
          </a:p>
          <a:p>
            <a:r>
              <a:rPr lang="en-US" sz="2500" dirty="0" smtClean="0"/>
              <a:t>Evolution as a process is the changing and development of new species over time. 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4444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have evidence </a:t>
            </a:r>
            <a:r>
              <a:rPr lang="en-US" smtClean="0"/>
              <a:t>of evolution?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Yes, a lot of it!</a:t>
            </a:r>
          </a:p>
          <a:p>
            <a:endParaRPr lang="en-US" sz="3000" dirty="0" smtClean="0"/>
          </a:p>
          <a:p>
            <a:r>
              <a:rPr lang="en-US" sz="3000" dirty="0" smtClean="0"/>
              <a:t>We have case studies of species evolving over time, as well as evidence that species have evolved in the past before humans were here to study it.</a:t>
            </a:r>
          </a:p>
          <a:p>
            <a:endParaRPr lang="en-US" sz="3000" dirty="0"/>
          </a:p>
          <a:p>
            <a:r>
              <a:rPr lang="en-US" sz="3000" dirty="0"/>
              <a:t>https://</a:t>
            </a:r>
            <a:r>
              <a:rPr lang="en-US" sz="3000" dirty="0" err="1"/>
              <a:t>www.youtube.com</a:t>
            </a:r>
            <a:r>
              <a:rPr lang="en-US" sz="3000" dirty="0"/>
              <a:t>/</a:t>
            </a:r>
            <a:r>
              <a:rPr lang="en-US" sz="3000" dirty="0" err="1"/>
              <a:t>watch?v</a:t>
            </a:r>
            <a:r>
              <a:rPr lang="en-US" sz="3000" dirty="0"/>
              <a:t>=LyRA807djLc</a:t>
            </a:r>
          </a:p>
        </p:txBody>
      </p:sp>
    </p:spTree>
    <p:extLst>
      <p:ext uri="{BB962C8B-B14F-4D97-AF65-F5344CB8AC3E}">
        <p14:creationId xmlns:p14="http://schemas.microsoft.com/office/powerpoint/2010/main" val="5246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Natural Selection vs. Artificial Selection</a:t>
            </a:r>
            <a:endParaRPr lang="en-US" dirty="0"/>
          </a:p>
        </p:txBody>
      </p:sp>
      <p:pic>
        <p:nvPicPr>
          <p:cNvPr id="4" name="Picture 3" descr="do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78" y="2507934"/>
            <a:ext cx="4826831" cy="3618229"/>
          </a:xfrm>
          <a:prstGeom prst="rect">
            <a:avLst/>
          </a:prstGeom>
        </p:spPr>
      </p:pic>
      <p:pic>
        <p:nvPicPr>
          <p:cNvPr id="6" name="Picture 5" descr="17mous.1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970"/>
            <a:ext cx="4548078" cy="36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859</Words>
  <Application>Microsoft Macintosh PowerPoint</Application>
  <PresentationFormat>On-screen Show (4:3)</PresentationFormat>
  <Paragraphs>127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Evolution</vt:lpstr>
      <vt:lpstr>Common concerns and misconceptions</vt:lpstr>
      <vt:lpstr>What’s the conflict?</vt:lpstr>
      <vt:lpstr>Cake or Pie?</vt:lpstr>
      <vt:lpstr>What is a theory? </vt:lpstr>
      <vt:lpstr>How is a theory different from a law?</vt:lpstr>
      <vt:lpstr>So, what is evolution? </vt:lpstr>
      <vt:lpstr>Do we have evidence of evolution? </vt:lpstr>
      <vt:lpstr>What is the difference?</vt:lpstr>
      <vt:lpstr>Natural Selection – survival of the fittest</vt:lpstr>
      <vt:lpstr>3 Requirements for Natural Selection to Occur</vt:lpstr>
      <vt:lpstr> </vt:lpstr>
      <vt:lpstr> </vt:lpstr>
      <vt:lpstr>Adaptations</vt:lpstr>
      <vt:lpstr>PowerPoint Presentation</vt:lpstr>
      <vt:lpstr>PowerPoint Presentation</vt:lpstr>
      <vt:lpstr>PowerPoint Presentation</vt:lpstr>
      <vt:lpstr>PowerPoint Presentation</vt:lpstr>
      <vt:lpstr>Evidences of evolution</vt:lpstr>
      <vt:lpstr>Fossil Record</vt:lpstr>
      <vt:lpstr>Fossils</vt:lpstr>
      <vt:lpstr>Horse Evolution through fossil record</vt:lpstr>
      <vt:lpstr>Homologous body structures</vt:lpstr>
      <vt:lpstr>PowerPoint Presentation</vt:lpstr>
      <vt:lpstr>Geographic distribution</vt:lpstr>
      <vt:lpstr>PowerPoint Presentation</vt:lpstr>
      <vt:lpstr>Embryonic development</vt:lpstr>
      <vt:lpstr>DNA Evidence</vt:lpstr>
      <vt:lpstr>Atavisms</vt:lpstr>
      <vt:lpstr>PowerPoint Presentation</vt:lpstr>
      <vt:lpstr>PowerPoint Presentation</vt:lpstr>
      <vt:lpstr>PowerPoint Presentation</vt:lpstr>
      <vt:lpstr>Vestigial Structures</vt:lpstr>
      <vt:lpstr>PowerPoint Presentation</vt:lpstr>
      <vt:lpstr>PowerPoint Presentation</vt:lpstr>
      <vt:lpstr>PowerPoint Presentation</vt:lpstr>
      <vt:lpstr>Mechanisms of evolution</vt:lpstr>
      <vt:lpstr>What is a population?</vt:lpstr>
      <vt:lpstr>Mutation</vt:lpstr>
      <vt:lpstr>Migration</vt:lpstr>
      <vt:lpstr>Natural Selection</vt:lpstr>
      <vt:lpstr>Sexual Selection</vt:lpstr>
      <vt:lpstr>Reproductive Isolation</vt:lpstr>
      <vt:lpstr>Example of Geographic Isolation</vt:lpstr>
      <vt:lpstr>PowerPoint Presentation</vt:lpstr>
      <vt:lpstr>Could technically mate but use different songs to attract a female.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Hannah M. King</dc:creator>
  <cp:lastModifiedBy>Hannah M. King</cp:lastModifiedBy>
  <cp:revision>9</cp:revision>
  <dcterms:created xsi:type="dcterms:W3CDTF">2017-03-22T18:50:07Z</dcterms:created>
  <dcterms:modified xsi:type="dcterms:W3CDTF">2017-03-22T23:46:11Z</dcterms:modified>
</cp:coreProperties>
</file>